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9" roundtripDataSignature="AMtx7mivKG/zWlELO2v42rzBMcKmdop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20B7007-99DF-4A48-800D-4BB1706D56A6}">
  <a:tblStyle styleId="{820B7007-99DF-4A48-800D-4BB1706D56A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8bfcd24a9_2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8bfcd24a9_2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 in the report. 4 Ps.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8bfcd24a9_2_1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8bfcd24a9_2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8bfcd24a9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88bfcd24a9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8d1a270b7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8d1a270b7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Operating payments increase in month 12 is due to Taxes payment (which also occurs in month 4 and 8).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Loans pay back at the end of the year (1 of the 5 year payments).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8dcb5de97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8dcb5de9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Mission: “Freekick strives to offer the  best scouting tool, providing  the most extensive scouting  experience at the fairest price in the market”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Vision: “Become the top digital ecosystem that provides extensive information about potential and professional football players”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Here we can briefly extend each one of our profiles/CV as we present the members. No need to overcrowd the slide.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8c2e4d9f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8c2e4d9f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8bfcd24a9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8bfcd24a9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8bfcd24a9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8bfcd24a9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8bfcd24a9_2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8bfcd24a9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8bfcd24a9_2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8bfcd24a9_2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1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1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1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11" Type="http://schemas.openxmlformats.org/officeDocument/2006/relationships/image" Target="../media/image21.png"/><Relationship Id="rId10" Type="http://schemas.openxmlformats.org/officeDocument/2006/relationships/image" Target="../media/image25.png"/><Relationship Id="rId9" Type="http://schemas.openxmlformats.org/officeDocument/2006/relationships/image" Target="../media/image26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7.png"/><Relationship Id="rId8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5" Type="http://schemas.openxmlformats.org/officeDocument/2006/relationships/image" Target="../media/image31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30.png"/><Relationship Id="rId5" Type="http://schemas.openxmlformats.org/officeDocument/2006/relationships/image" Target="../media/image29.jpg"/><Relationship Id="rId6" Type="http://schemas.openxmlformats.org/officeDocument/2006/relationships/image" Target="../media/image9.jpg"/><Relationship Id="rId7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8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356475" y="1269250"/>
            <a:ext cx="38427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3200">
                <a:solidFill>
                  <a:srgbClr val="FFFFFF"/>
                </a:solidFill>
              </a:rPr>
              <a:t>Investment Pitch</a:t>
            </a:r>
            <a:endParaRPr sz="3200">
              <a:solidFill>
                <a:srgbClr val="FFFFFF"/>
              </a:solidFill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375" y="790274"/>
            <a:ext cx="3424551" cy="418692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/>
          <p:nvPr/>
        </p:nvSpPr>
        <p:spPr>
          <a:xfrm>
            <a:off x="356475" y="4488611"/>
            <a:ext cx="166584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15th of June, 2020</a:t>
            </a:r>
            <a:endParaRPr b="0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8bfcd24a9_2_8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approach our market?</a:t>
            </a:r>
            <a:endParaRPr/>
          </a:p>
        </p:txBody>
      </p:sp>
      <p:cxnSp>
        <p:nvCxnSpPr>
          <p:cNvPr id="243" name="Google Shape;243;g88bfcd24a9_2_820"/>
          <p:cNvCxnSpPr/>
          <p:nvPr/>
        </p:nvCxnSpPr>
        <p:spPr>
          <a:xfrm>
            <a:off x="1508600" y="3278525"/>
            <a:ext cx="6093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44" name="Google Shape;244;g88bfcd24a9_2_820"/>
          <p:cNvCxnSpPr/>
          <p:nvPr/>
        </p:nvCxnSpPr>
        <p:spPr>
          <a:xfrm>
            <a:off x="4347625" y="2138175"/>
            <a:ext cx="0" cy="2340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45" name="Google Shape;245;g88bfcd24a9_2_820"/>
          <p:cNvSpPr txBox="1"/>
          <p:nvPr/>
        </p:nvSpPr>
        <p:spPr>
          <a:xfrm>
            <a:off x="3510850" y="2874650"/>
            <a:ext cx="6735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Place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g88bfcd24a9_2_820"/>
          <p:cNvSpPr txBox="1"/>
          <p:nvPr/>
        </p:nvSpPr>
        <p:spPr>
          <a:xfrm>
            <a:off x="4514200" y="3314000"/>
            <a:ext cx="7626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Price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g88bfcd24a9_2_820"/>
          <p:cNvSpPr txBox="1"/>
          <p:nvPr/>
        </p:nvSpPr>
        <p:spPr>
          <a:xfrm>
            <a:off x="3359350" y="3314000"/>
            <a:ext cx="9765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Product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g88bfcd24a9_2_820"/>
          <p:cNvSpPr txBox="1"/>
          <p:nvPr/>
        </p:nvSpPr>
        <p:spPr>
          <a:xfrm>
            <a:off x="4359400" y="2874650"/>
            <a:ext cx="1072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Promotion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9" name="Google Shape;249;g88bfcd24a9_2_8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601" y="2040212"/>
            <a:ext cx="1072147" cy="1052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88bfcd24a9_2_8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240" y="2241138"/>
            <a:ext cx="256861" cy="274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88bfcd24a9_2_8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6246" y="2634820"/>
            <a:ext cx="256860" cy="25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88bfcd24a9_2_8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4616" y="2055757"/>
            <a:ext cx="1250823" cy="1052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88bfcd24a9_2_8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4593" y="2157413"/>
            <a:ext cx="470859" cy="57567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88bfcd24a9_2_820"/>
          <p:cNvSpPr txBox="1"/>
          <p:nvPr/>
        </p:nvSpPr>
        <p:spPr>
          <a:xfrm>
            <a:off x="5072500" y="3665375"/>
            <a:ext cx="20313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Lato"/>
                <a:ea typeface="Lato"/>
                <a:cs typeface="Lato"/>
                <a:sym typeface="Lato"/>
              </a:rPr>
              <a:t>Basic vs Pro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5" name="Google Shape;255;g88bfcd24a9_2_820"/>
          <p:cNvPicPr preferRelativeResize="0"/>
          <p:nvPr/>
        </p:nvPicPr>
        <p:blipFill rotWithShape="1">
          <a:blip r:embed="rId8">
            <a:alphaModFix/>
          </a:blip>
          <a:srcRect b="10604" l="10604" r="10200" t="10200"/>
          <a:stretch/>
        </p:blipFill>
        <p:spPr>
          <a:xfrm>
            <a:off x="5670247" y="2241138"/>
            <a:ext cx="835800" cy="835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6" name="Google Shape;256;g88bfcd24a9_2_820"/>
          <p:cNvPicPr preferRelativeResize="0"/>
          <p:nvPr/>
        </p:nvPicPr>
        <p:blipFill rotWithShape="1">
          <a:blip r:embed="rId9">
            <a:alphaModFix/>
          </a:blip>
          <a:srcRect b="14398" l="0" r="0" t="0"/>
          <a:stretch/>
        </p:blipFill>
        <p:spPr>
          <a:xfrm>
            <a:off x="4611330" y="2055748"/>
            <a:ext cx="976568" cy="83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88bfcd24a9_2_820"/>
          <p:cNvPicPr preferRelativeResize="0"/>
          <p:nvPr/>
        </p:nvPicPr>
        <p:blipFill rotWithShape="1">
          <a:blip r:embed="rId10">
            <a:alphaModFix/>
          </a:blip>
          <a:srcRect b="14893" l="0" r="0" t="0"/>
          <a:stretch/>
        </p:blipFill>
        <p:spPr>
          <a:xfrm>
            <a:off x="6593500" y="2043500"/>
            <a:ext cx="976575" cy="83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88bfcd24a9_2_8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39413" y="3448900"/>
            <a:ext cx="1567888" cy="10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8bfcd24a9_2_150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Financial plan</a:t>
            </a:r>
            <a:endParaRPr/>
          </a:p>
        </p:txBody>
      </p:sp>
      <p:graphicFrame>
        <p:nvGraphicFramePr>
          <p:cNvPr id="264" name="Google Shape;264;g88bfcd24a9_2_1507"/>
          <p:cNvGraphicFramePr/>
          <p:nvPr/>
        </p:nvGraphicFramePr>
        <p:xfrm>
          <a:off x="1262850" y="187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{820B7007-99DF-4A48-800D-4BB1706D56A6}</a:tableStyleId>
              </a:tblPr>
              <a:tblGrid>
                <a:gridCol w="966575"/>
                <a:gridCol w="880825"/>
                <a:gridCol w="820450"/>
                <a:gridCol w="955850"/>
              </a:tblGrid>
              <a:tr h="161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Fixed Assets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27,200.00 €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Equity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100,000.00 €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Current Assets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- 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LT Liabilities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45,392</a:t>
                      </a: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.00 €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Treasury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129,540.00 €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ST Liabilities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11,348</a:t>
                      </a: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.00 €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Total Balance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156,740.00 €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156,740.00 €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5" name="Google Shape;265;g88bfcd24a9_2_1507"/>
          <p:cNvGraphicFramePr/>
          <p:nvPr/>
        </p:nvGraphicFramePr>
        <p:xfrm>
          <a:off x="1262850" y="3455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{820B7007-99DF-4A48-800D-4BB1706D56A6}</a:tableStyleId>
              </a:tblPr>
              <a:tblGrid>
                <a:gridCol w="966575"/>
                <a:gridCol w="880825"/>
                <a:gridCol w="820450"/>
                <a:gridCol w="955850"/>
              </a:tblGrid>
              <a:tr h="19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Fixed Assets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27,200.00 €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Equity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100,000.00 €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Current Assets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- 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LT Liabilities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34,044</a:t>
                      </a: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.00 €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Treasury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129,540.00 €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ST Liabilities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11,348</a:t>
                      </a: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.00 €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Total Balance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156,740.00 €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156,740.00 €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6" name="Google Shape;266;g88bfcd24a9_2_1507"/>
          <p:cNvGraphicFramePr/>
          <p:nvPr/>
        </p:nvGraphicFramePr>
        <p:xfrm>
          <a:off x="5906925" y="95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{820B7007-99DF-4A48-800D-4BB1706D56A6}</a:tableStyleId>
              </a:tblPr>
              <a:tblGrid>
                <a:gridCol w="1317100"/>
                <a:gridCol w="1305225"/>
              </a:tblGrid>
              <a:tr h="396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Sales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230,000.00 €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Cost of Goods Sold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24,000.00 €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Gross Margin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206,000.00 €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Total G&amp;A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</a:t>
                      </a:r>
                      <a:r>
                        <a:rPr lang="en-US" sz="1000">
                          <a:solidFill>
                            <a:srgbClr val="FF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197,060.00 €)</a:t>
                      </a:r>
                      <a:endParaRPr sz="1000">
                        <a:solidFill>
                          <a:srgbClr val="FF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Operational Margin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8,940.00 €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Profit Before Tax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6,103.00 €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Net Profit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4,577.25 €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Gross Cash Flow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11,263.00 €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Net Cash Flow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9,737.25 €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EBITDA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14,100.00 €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7" name="Google Shape;267;g88bfcd24a9_2_1507"/>
          <p:cNvSpPr txBox="1"/>
          <p:nvPr/>
        </p:nvSpPr>
        <p:spPr>
          <a:xfrm rot="-5400000">
            <a:off x="-636600" y="3107550"/>
            <a:ext cx="26223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Balance Sheet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g88bfcd24a9_2_1507"/>
          <p:cNvSpPr txBox="1"/>
          <p:nvPr/>
        </p:nvSpPr>
        <p:spPr>
          <a:xfrm rot="-5400000">
            <a:off x="399600" y="2442750"/>
            <a:ext cx="11931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Year 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g88bfcd24a9_2_1507"/>
          <p:cNvSpPr txBox="1"/>
          <p:nvPr/>
        </p:nvSpPr>
        <p:spPr>
          <a:xfrm rot="-5400000">
            <a:off x="399600" y="4024538"/>
            <a:ext cx="11931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Year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g88bfcd24a9_2_1507"/>
          <p:cNvSpPr txBox="1"/>
          <p:nvPr/>
        </p:nvSpPr>
        <p:spPr>
          <a:xfrm>
            <a:off x="5906931" y="553344"/>
            <a:ext cx="26223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Profit &amp; Loss Year 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8bfcd24a9_2_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Investment &amp; Balance</a:t>
            </a:r>
            <a:endParaRPr/>
          </a:p>
        </p:txBody>
      </p:sp>
      <p:sp>
        <p:nvSpPr>
          <p:cNvPr id="276" name="Google Shape;276;g88bfcd24a9_2_4"/>
          <p:cNvSpPr txBox="1"/>
          <p:nvPr/>
        </p:nvSpPr>
        <p:spPr>
          <a:xfrm>
            <a:off x="857250" y="2903925"/>
            <a:ext cx="27111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€156,740.00</a:t>
            </a:r>
            <a:endParaRPr b="1" sz="3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g88bfcd24a9_2_4"/>
          <p:cNvSpPr/>
          <p:nvPr/>
        </p:nvSpPr>
        <p:spPr>
          <a:xfrm>
            <a:off x="4864875" y="1853838"/>
            <a:ext cx="1039500" cy="10395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Lato"/>
                <a:ea typeface="Lato"/>
                <a:cs typeface="Lato"/>
                <a:sym typeface="Lato"/>
              </a:rPr>
              <a:t>64%</a:t>
            </a:r>
            <a:endParaRPr b="1" sz="2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g88bfcd24a9_2_4"/>
          <p:cNvSpPr/>
          <p:nvPr/>
        </p:nvSpPr>
        <p:spPr>
          <a:xfrm>
            <a:off x="4864875" y="3632625"/>
            <a:ext cx="1039500" cy="10395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Lato"/>
                <a:ea typeface="Lato"/>
                <a:cs typeface="Lato"/>
                <a:sym typeface="Lato"/>
              </a:rPr>
              <a:t>36%</a:t>
            </a:r>
            <a:endParaRPr b="1" sz="2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9" name="Google Shape;279;g88bfcd24a9_2_4"/>
          <p:cNvCxnSpPr>
            <a:stCxn id="276" idx="3"/>
            <a:endCxn id="277" idx="2"/>
          </p:cNvCxnSpPr>
          <p:nvPr/>
        </p:nvCxnSpPr>
        <p:spPr>
          <a:xfrm flipH="1" rot="10800000">
            <a:off x="3568350" y="2373675"/>
            <a:ext cx="1296600" cy="8946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g88bfcd24a9_2_4"/>
          <p:cNvCxnSpPr>
            <a:stCxn id="276" idx="3"/>
            <a:endCxn id="278" idx="2"/>
          </p:cNvCxnSpPr>
          <p:nvPr/>
        </p:nvCxnSpPr>
        <p:spPr>
          <a:xfrm>
            <a:off x="3568350" y="3268275"/>
            <a:ext cx="1296600" cy="8841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g88bfcd24a9_2_4"/>
          <p:cNvSpPr txBox="1"/>
          <p:nvPr/>
        </p:nvSpPr>
        <p:spPr>
          <a:xfrm>
            <a:off x="5979325" y="1843100"/>
            <a:ext cx="27111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Founding partner’s investment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g88bfcd24a9_2_4"/>
          <p:cNvSpPr txBox="1"/>
          <p:nvPr/>
        </p:nvSpPr>
        <p:spPr>
          <a:xfrm>
            <a:off x="5979325" y="3632625"/>
            <a:ext cx="27111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5-year bank loan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8d1a270b7_3_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Treasury Plan</a:t>
            </a:r>
            <a:endParaRPr/>
          </a:p>
        </p:txBody>
      </p:sp>
      <p:graphicFrame>
        <p:nvGraphicFramePr>
          <p:cNvPr id="288" name="Google Shape;288;g88d1a270b7_3_15"/>
          <p:cNvGraphicFramePr/>
          <p:nvPr/>
        </p:nvGraphicFramePr>
        <p:xfrm>
          <a:off x="1398575" y="220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{820B7007-99DF-4A48-800D-4BB1706D56A6}</a:tableStyleId>
              </a:tblPr>
              <a:tblGrid>
                <a:gridCol w="2081725"/>
                <a:gridCol w="837800"/>
                <a:gridCol w="837800"/>
                <a:gridCol w="863175"/>
                <a:gridCol w="863175"/>
                <a:gridCol w="863175"/>
              </a:tblGrid>
              <a:tr h="161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Sales collections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50,000.00€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50,000.00€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20,000.00€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35,000.00€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TOTAL COLLECTIONS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50,000.00€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50,000.00€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20,000.00€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35,000.00€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Operating payments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17,170.00€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17,170.00€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17170.00€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17,170.00€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22,838.00€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Loans pay back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11,915.4</a:t>
                      </a: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TOTAL PAYMENTS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17,170.00€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17,170.00€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17,170.00€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17,170.00€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34,753.4</a:t>
                      </a: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€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INITIAL TREASURY BALANCE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129,540.00€</a:t>
                      </a:r>
                      <a:endParaRPr b="1" sz="1000"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75,192.00€</a:t>
                      </a:r>
                      <a:endParaRPr b="1" sz="1000"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108,022.00€</a:t>
                      </a:r>
                      <a:endParaRPr b="1" sz="1000"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121,504.00€</a:t>
                      </a:r>
                      <a:endParaRPr b="1" sz="1000"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124,334.00€</a:t>
                      </a:r>
                      <a:endParaRPr b="1" sz="1000"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FINAL TREASURY BALANCE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112,370.00€</a:t>
                      </a:r>
                      <a:endParaRPr b="1" sz="1000"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108,022.00€</a:t>
                      </a:r>
                      <a:endParaRPr b="1" sz="1000"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140,852.00€</a:t>
                      </a:r>
                      <a:endParaRPr b="1" sz="1000"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124,334.00€</a:t>
                      </a:r>
                      <a:endParaRPr b="1" sz="1000"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124,580.6</a:t>
                      </a:r>
                      <a:r>
                        <a:rPr b="1" lang="en-US" sz="1000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€</a:t>
                      </a:r>
                      <a:endParaRPr b="1" sz="1000"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9" name="Google Shape;289;g88d1a270b7_3_15"/>
          <p:cNvSpPr txBox="1"/>
          <p:nvPr/>
        </p:nvSpPr>
        <p:spPr>
          <a:xfrm>
            <a:off x="3589725" y="1853850"/>
            <a:ext cx="6645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g88d1a270b7_3_15"/>
          <p:cNvSpPr txBox="1"/>
          <p:nvPr/>
        </p:nvSpPr>
        <p:spPr>
          <a:xfrm>
            <a:off x="4414825" y="1853850"/>
            <a:ext cx="6645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g88d1a270b7_3_15"/>
          <p:cNvSpPr txBox="1"/>
          <p:nvPr/>
        </p:nvSpPr>
        <p:spPr>
          <a:xfrm>
            <a:off x="5239925" y="1853850"/>
            <a:ext cx="6645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g88d1a270b7_3_15"/>
          <p:cNvSpPr txBox="1"/>
          <p:nvPr/>
        </p:nvSpPr>
        <p:spPr>
          <a:xfrm>
            <a:off x="6118600" y="1853850"/>
            <a:ext cx="6645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11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g88d1a270b7_3_15"/>
          <p:cNvSpPr txBox="1"/>
          <p:nvPr/>
        </p:nvSpPr>
        <p:spPr>
          <a:xfrm>
            <a:off x="6997275" y="1853850"/>
            <a:ext cx="6645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12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g88d1a270b7_3_15"/>
          <p:cNvSpPr txBox="1"/>
          <p:nvPr/>
        </p:nvSpPr>
        <p:spPr>
          <a:xfrm>
            <a:off x="1714500" y="1853850"/>
            <a:ext cx="14145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Month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8dcb5de97_6_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 for </a:t>
            </a:r>
            <a:r>
              <a:rPr lang="en-US"/>
              <a:t>your time!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Q&amp;A</a:t>
            </a:r>
            <a:endParaRPr b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822500" y="1328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What’s Freekick?</a:t>
            </a:r>
            <a:endParaRPr/>
          </a:p>
        </p:txBody>
      </p:sp>
      <p:pic>
        <p:nvPicPr>
          <p:cNvPr descr="User"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804" y="2171697"/>
            <a:ext cx="1664495" cy="16644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2"/>
          <p:cNvGrpSpPr/>
          <p:nvPr/>
        </p:nvGrpSpPr>
        <p:grpSpPr>
          <a:xfrm>
            <a:off x="1346805" y="2264565"/>
            <a:ext cx="1478757" cy="1478757"/>
            <a:chOff x="3614738" y="2700338"/>
            <a:chExt cx="1478757" cy="1478757"/>
          </a:xfrm>
        </p:grpSpPr>
        <p:pic>
          <p:nvPicPr>
            <p:cNvPr descr="Magnifying glass" id="96" name="Google Shape;96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14738" y="2700338"/>
              <a:ext cx="1478757" cy="14787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ccer" id="97" name="Google Shape;97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57625" y="2957513"/>
              <a:ext cx="628650" cy="628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2"/>
          <p:cNvSpPr/>
          <p:nvPr/>
        </p:nvSpPr>
        <p:spPr>
          <a:xfrm>
            <a:off x="2861572" y="2615188"/>
            <a:ext cx="535200" cy="535200"/>
          </a:xfrm>
          <a:prstGeom prst="mathPlus">
            <a:avLst>
              <a:gd fmla="val 23520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i Ux" id="99" name="Google Shape;9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75447" y="2171697"/>
            <a:ext cx="1664494" cy="1664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/>
          <p:nvPr/>
        </p:nvSpPr>
        <p:spPr>
          <a:xfrm>
            <a:off x="5433983" y="2672048"/>
            <a:ext cx="535200" cy="421479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eckmark" id="101" name="Google Shape;101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03944" y="2051230"/>
            <a:ext cx="240934" cy="24093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/>
        </p:nvSpPr>
        <p:spPr>
          <a:xfrm>
            <a:off x="6344878" y="2017808"/>
            <a:ext cx="20145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Performance Metrics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heckmark" id="103" name="Google Shape;103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03944" y="2479860"/>
            <a:ext cx="240934" cy="24093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 txBox="1"/>
          <p:nvPr/>
        </p:nvSpPr>
        <p:spPr>
          <a:xfrm>
            <a:off x="6344878" y="2446438"/>
            <a:ext cx="20145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Match Reports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heckmark" id="105" name="Google Shape;105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03944" y="2908490"/>
            <a:ext cx="240934" cy="24093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6344878" y="2875068"/>
            <a:ext cx="20145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Match Videos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Question Mark" id="107" name="Google Shape;107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70821" y="3337120"/>
            <a:ext cx="307180" cy="30718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 txBox="1"/>
          <p:nvPr/>
        </p:nvSpPr>
        <p:spPr>
          <a:xfrm>
            <a:off x="6344878" y="3337120"/>
            <a:ext cx="216632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Psychological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6070820" y="3210521"/>
            <a:ext cx="2440500" cy="560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385763" y="3770860"/>
            <a:ext cx="235880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Football Scouting Team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3240611" y="3770860"/>
            <a:ext cx="235880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Scouting Applications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" name="Google Shape;112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38536" y="3568860"/>
            <a:ext cx="537759" cy="65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The team</a:t>
            </a:r>
            <a:endParaRPr/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 b="35153" l="39434" r="32383" t="12844"/>
          <a:stretch/>
        </p:blipFill>
        <p:spPr>
          <a:xfrm>
            <a:off x="464343" y="2057794"/>
            <a:ext cx="1392900" cy="156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9" name="Google Shape;119;p3"/>
          <p:cNvPicPr preferRelativeResize="0"/>
          <p:nvPr/>
        </p:nvPicPr>
        <p:blipFill rotWithShape="1">
          <a:blip r:embed="rId4">
            <a:alphaModFix/>
          </a:blip>
          <a:srcRect b="7921" l="0" r="0" t="7920"/>
          <a:stretch/>
        </p:blipFill>
        <p:spPr>
          <a:xfrm>
            <a:off x="2135982" y="3060369"/>
            <a:ext cx="1392900" cy="156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5">
            <a:alphaModFix/>
          </a:blip>
          <a:srcRect b="0" l="5439" r="5441" t="0"/>
          <a:stretch/>
        </p:blipFill>
        <p:spPr>
          <a:xfrm>
            <a:off x="5564293" y="3060369"/>
            <a:ext cx="1392900" cy="156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6">
            <a:alphaModFix/>
          </a:blip>
          <a:srcRect b="5565" l="0" r="0" t="5566"/>
          <a:stretch/>
        </p:blipFill>
        <p:spPr>
          <a:xfrm>
            <a:off x="3807618" y="2057794"/>
            <a:ext cx="1392900" cy="156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7">
            <a:alphaModFix/>
          </a:blip>
          <a:srcRect b="57757" l="62941" r="4031" t="23062"/>
          <a:stretch/>
        </p:blipFill>
        <p:spPr>
          <a:xfrm>
            <a:off x="7320967" y="1906868"/>
            <a:ext cx="1392900" cy="161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123" name="Google Shape;123;p3"/>
          <p:cNvCxnSpPr>
            <a:stCxn id="118" idx="3"/>
            <a:endCxn id="119" idx="1"/>
          </p:cNvCxnSpPr>
          <p:nvPr/>
        </p:nvCxnSpPr>
        <p:spPr>
          <a:xfrm>
            <a:off x="1857243" y="2839294"/>
            <a:ext cx="278700" cy="1002600"/>
          </a:xfrm>
          <a:prstGeom prst="bentConnector3">
            <a:avLst>
              <a:gd fmla="val 50007" name="adj1"/>
            </a:avLst>
          </a:prstGeom>
          <a:noFill/>
          <a:ln cap="flat" cmpd="sng" w="38100">
            <a:solidFill>
              <a:srgbClr val="15988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" name="Google Shape;124;p3"/>
          <p:cNvCxnSpPr>
            <a:stCxn id="119" idx="3"/>
            <a:endCxn id="121" idx="1"/>
          </p:cNvCxnSpPr>
          <p:nvPr/>
        </p:nvCxnSpPr>
        <p:spPr>
          <a:xfrm flipH="1" rot="10800000">
            <a:off x="3528882" y="2839269"/>
            <a:ext cx="278700" cy="1002600"/>
          </a:xfrm>
          <a:prstGeom prst="bentConnector3">
            <a:avLst>
              <a:gd fmla="val 50006" name="adj1"/>
            </a:avLst>
          </a:prstGeom>
          <a:noFill/>
          <a:ln cap="flat" cmpd="sng" w="38100">
            <a:solidFill>
              <a:srgbClr val="15988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3"/>
          <p:cNvCxnSpPr>
            <a:stCxn id="121" idx="3"/>
            <a:endCxn id="120" idx="1"/>
          </p:cNvCxnSpPr>
          <p:nvPr/>
        </p:nvCxnSpPr>
        <p:spPr>
          <a:xfrm>
            <a:off x="5200518" y="2839294"/>
            <a:ext cx="363900" cy="1002600"/>
          </a:xfrm>
          <a:prstGeom prst="bentConnector3">
            <a:avLst>
              <a:gd fmla="val 49983" name="adj1"/>
            </a:avLst>
          </a:prstGeom>
          <a:noFill/>
          <a:ln cap="flat" cmpd="sng" w="38100">
            <a:solidFill>
              <a:srgbClr val="15988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3"/>
          <p:cNvCxnSpPr>
            <a:stCxn id="120" idx="3"/>
            <a:endCxn id="122" idx="1"/>
          </p:cNvCxnSpPr>
          <p:nvPr/>
        </p:nvCxnSpPr>
        <p:spPr>
          <a:xfrm flipH="1" rot="10800000">
            <a:off x="6957193" y="2714769"/>
            <a:ext cx="363900" cy="1127100"/>
          </a:xfrm>
          <a:prstGeom prst="bentConnector3">
            <a:avLst>
              <a:gd fmla="val 49983" name="adj1"/>
            </a:avLst>
          </a:prstGeom>
          <a:noFill/>
          <a:ln cap="flat" cmpd="sng" w="38100">
            <a:solidFill>
              <a:srgbClr val="15988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" name="Google Shape;127;p3"/>
          <p:cNvSpPr/>
          <p:nvPr/>
        </p:nvSpPr>
        <p:spPr>
          <a:xfrm>
            <a:off x="464320" y="2057795"/>
            <a:ext cx="1392900" cy="156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3807618" y="2057795"/>
            <a:ext cx="1392900" cy="156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2119497" y="3060368"/>
            <a:ext cx="1392900" cy="156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5564293" y="3060369"/>
            <a:ext cx="1393030" cy="156311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7320968" y="1959885"/>
            <a:ext cx="1393030" cy="156311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621500" y="3620896"/>
            <a:ext cx="1065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Dimitris (</a:t>
            </a:r>
            <a:r>
              <a:rPr b="1" i="0" lang="en-US" sz="1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Greece)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2283125" y="4623473"/>
            <a:ext cx="1065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Adrian (</a:t>
            </a:r>
            <a:r>
              <a:rPr b="1" i="0" lang="en-US" sz="1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Spain)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3971225" y="3620896"/>
            <a:ext cx="1065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Andrea (</a:t>
            </a:r>
            <a:r>
              <a:rPr b="1" i="0" lang="en-US" sz="1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Italy)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5727900" y="4623473"/>
            <a:ext cx="1065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Jesus (</a:t>
            </a:r>
            <a:r>
              <a:rPr b="1" i="0" lang="en-US" sz="1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Mexico)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7484575" y="3523004"/>
            <a:ext cx="1065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Ricardo (</a:t>
            </a:r>
            <a:r>
              <a:rPr b="1" i="0" lang="en-US" sz="1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Spain)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/>
              <a:t>How are we selling?</a:t>
            </a:r>
            <a:endParaRPr/>
          </a:p>
        </p:txBody>
      </p:sp>
      <p:pic>
        <p:nvPicPr>
          <p:cNvPr id="142" name="Google Shape;142;p4" title="Points scored"/>
          <p:cNvPicPr preferRelativeResize="0"/>
          <p:nvPr/>
        </p:nvPicPr>
        <p:blipFill rotWithShape="1">
          <a:blip r:embed="rId3">
            <a:alphaModFix/>
          </a:blip>
          <a:srcRect b="0" l="0" r="22191" t="0"/>
          <a:stretch/>
        </p:blipFill>
        <p:spPr>
          <a:xfrm>
            <a:off x="2488286" y="1853850"/>
            <a:ext cx="4167426" cy="2914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4"/>
          <p:cNvGrpSpPr/>
          <p:nvPr/>
        </p:nvGrpSpPr>
        <p:grpSpPr>
          <a:xfrm>
            <a:off x="1172675" y="2743700"/>
            <a:ext cx="2405225" cy="117900"/>
            <a:chOff x="867875" y="2743700"/>
            <a:chExt cx="2405225" cy="117900"/>
          </a:xfrm>
        </p:grpSpPr>
        <p:sp>
          <p:nvSpPr>
            <p:cNvPr id="144" name="Google Shape;144;p4"/>
            <p:cNvSpPr/>
            <p:nvPr/>
          </p:nvSpPr>
          <p:spPr>
            <a:xfrm>
              <a:off x="3150400" y="2743700"/>
              <a:ext cx="122700" cy="117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5" name="Google Shape;145;p4"/>
            <p:cNvCxnSpPr/>
            <p:nvPr/>
          </p:nvCxnSpPr>
          <p:spPr>
            <a:xfrm rot="10800000">
              <a:off x="867875" y="2802650"/>
              <a:ext cx="23361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6" name="Google Shape;146;p4"/>
          <p:cNvSpPr txBox="1"/>
          <p:nvPr/>
        </p:nvSpPr>
        <p:spPr>
          <a:xfrm>
            <a:off x="1191825" y="2420550"/>
            <a:ext cx="20037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# Players Scouted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1191825" y="2785400"/>
            <a:ext cx="8787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52.6%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4"/>
          <p:cNvSpPr/>
          <p:nvPr/>
        </p:nvSpPr>
        <p:spPr>
          <a:xfrm flipH="1">
            <a:off x="5411877" y="2498797"/>
            <a:ext cx="121200" cy="117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4"/>
          <p:cNvCxnSpPr/>
          <p:nvPr/>
        </p:nvCxnSpPr>
        <p:spPr>
          <a:xfrm>
            <a:off x="5489550" y="2565891"/>
            <a:ext cx="2624608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4"/>
          <p:cNvSpPr txBox="1"/>
          <p:nvPr/>
        </p:nvSpPr>
        <p:spPr>
          <a:xfrm>
            <a:off x="6110450" y="2177500"/>
            <a:ext cx="20037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Yearly </a:t>
            </a:r>
            <a:r>
              <a:rPr lang="en-US">
                <a:latin typeface="Lato"/>
                <a:ea typeface="Lato"/>
                <a:cs typeface="Lato"/>
                <a:sym typeface="Lato"/>
              </a:rPr>
              <a:t>Subscription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7235450" y="2571750"/>
            <a:ext cx="8787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21.1</a:t>
            </a:r>
            <a: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52" name="Google Shape;152;p4"/>
          <p:cNvGrpSpPr/>
          <p:nvPr/>
        </p:nvGrpSpPr>
        <p:grpSpPr>
          <a:xfrm>
            <a:off x="5564518" y="3479675"/>
            <a:ext cx="2493997" cy="117900"/>
            <a:chOff x="5411864" y="3632072"/>
            <a:chExt cx="2702348" cy="117900"/>
          </a:xfrm>
        </p:grpSpPr>
        <p:sp>
          <p:nvSpPr>
            <p:cNvPr id="153" name="Google Shape;153;p4"/>
            <p:cNvSpPr/>
            <p:nvPr/>
          </p:nvSpPr>
          <p:spPr>
            <a:xfrm flipH="1">
              <a:off x="5411864" y="3632072"/>
              <a:ext cx="121200" cy="117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4" name="Google Shape;154;p4"/>
            <p:cNvCxnSpPr/>
            <p:nvPr/>
          </p:nvCxnSpPr>
          <p:spPr>
            <a:xfrm>
              <a:off x="5489512" y="3691016"/>
              <a:ext cx="26247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5" name="Google Shape;155;p4"/>
          <p:cNvSpPr txBox="1"/>
          <p:nvPr/>
        </p:nvSpPr>
        <p:spPr>
          <a:xfrm>
            <a:off x="6110450" y="3158375"/>
            <a:ext cx="20037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Performance Metrics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7235450" y="3533300"/>
            <a:ext cx="8787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EA5200"/>
                </a:solidFill>
                <a:latin typeface="Lato"/>
                <a:ea typeface="Lato"/>
                <a:cs typeface="Lato"/>
                <a:sym typeface="Lato"/>
              </a:rPr>
              <a:t>13.2%</a:t>
            </a:r>
            <a:endParaRPr b="1">
              <a:solidFill>
                <a:srgbClr val="EA52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57" name="Google Shape;157;p4"/>
          <p:cNvGrpSpPr/>
          <p:nvPr/>
        </p:nvGrpSpPr>
        <p:grpSpPr>
          <a:xfrm>
            <a:off x="5186209" y="4296328"/>
            <a:ext cx="2872055" cy="117900"/>
            <a:chOff x="5411864" y="3632072"/>
            <a:chExt cx="2702348" cy="117900"/>
          </a:xfrm>
        </p:grpSpPr>
        <p:sp>
          <p:nvSpPr>
            <p:cNvPr id="158" name="Google Shape;158;p4"/>
            <p:cNvSpPr/>
            <p:nvPr/>
          </p:nvSpPr>
          <p:spPr>
            <a:xfrm flipH="1">
              <a:off x="5411864" y="3632072"/>
              <a:ext cx="121200" cy="117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9" name="Google Shape;159;p4"/>
            <p:cNvCxnSpPr/>
            <p:nvPr/>
          </p:nvCxnSpPr>
          <p:spPr>
            <a:xfrm>
              <a:off x="5489512" y="3691016"/>
              <a:ext cx="26247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0" name="Google Shape;160;p4"/>
          <p:cNvSpPr txBox="1"/>
          <p:nvPr/>
        </p:nvSpPr>
        <p:spPr>
          <a:xfrm>
            <a:off x="6110450" y="3975025"/>
            <a:ext cx="20037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Regions Scouting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4"/>
          <p:cNvSpPr txBox="1"/>
          <p:nvPr/>
        </p:nvSpPr>
        <p:spPr>
          <a:xfrm>
            <a:off x="7235450" y="4349950"/>
            <a:ext cx="8787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EA5200"/>
                </a:solidFill>
                <a:latin typeface="Lato"/>
                <a:ea typeface="Lato"/>
                <a:cs typeface="Lato"/>
                <a:sym typeface="Lato"/>
              </a:rPr>
              <a:t>13.2%</a:t>
            </a:r>
            <a:endParaRPr b="1">
              <a:solidFill>
                <a:srgbClr val="EA52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8c2e4d9f5_1_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g88bfcd24a9_2_45"/>
          <p:cNvGrpSpPr/>
          <p:nvPr/>
        </p:nvGrpSpPr>
        <p:grpSpPr>
          <a:xfrm>
            <a:off x="1690245" y="2942834"/>
            <a:ext cx="3132624" cy="895809"/>
            <a:chOff x="2283025" y="2322568"/>
            <a:chExt cx="2249802" cy="643356"/>
          </a:xfrm>
        </p:grpSpPr>
        <p:sp>
          <p:nvSpPr>
            <p:cNvPr id="172" name="Google Shape;172;g88bfcd24a9_2_4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Fit data into our psychological analysis model</a:t>
              </a:r>
              <a:endParaRPr sz="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3" name="Google Shape;173;g88bfcd24a9_2_4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g88bfcd24a9_2_4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g88bfcd24a9_2_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Where’s the innovation?</a:t>
            </a:r>
            <a:endParaRPr/>
          </a:p>
        </p:txBody>
      </p:sp>
      <p:pic>
        <p:nvPicPr>
          <p:cNvPr id="176" name="Google Shape;176;g88bfcd24a9_2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050" y="484925"/>
            <a:ext cx="3484950" cy="46585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g88bfcd24a9_2_45"/>
          <p:cNvGrpSpPr/>
          <p:nvPr/>
        </p:nvGrpSpPr>
        <p:grpSpPr>
          <a:xfrm>
            <a:off x="729454" y="3855005"/>
            <a:ext cx="4093415" cy="895809"/>
            <a:chOff x="1593000" y="2322568"/>
            <a:chExt cx="2939827" cy="643356"/>
          </a:xfrm>
        </p:grpSpPr>
        <p:sp>
          <p:nvSpPr>
            <p:cNvPr id="178" name="Google Shape;178;g88bfcd24a9_2_4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g88bfcd24a9_2_4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g88bfcd24a9_2_4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Classify players based on club’s needs</a:t>
              </a:r>
              <a:endPara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1" name="Google Shape;181;g88bfcd24a9_2_4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g88bfcd24a9_2_4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3</a:t>
              </a:r>
              <a:endParaRPr b="1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83" name="Google Shape;183;g88bfcd24a9_2_45"/>
          <p:cNvGrpSpPr/>
          <p:nvPr/>
        </p:nvGrpSpPr>
        <p:grpSpPr>
          <a:xfrm>
            <a:off x="1690245" y="2030649"/>
            <a:ext cx="3132624" cy="895809"/>
            <a:chOff x="2283025" y="2322568"/>
            <a:chExt cx="2249802" cy="643356"/>
          </a:xfrm>
        </p:grpSpPr>
        <p:sp>
          <p:nvSpPr>
            <p:cNvPr id="184" name="Google Shape;184;g88bfcd24a9_2_4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g88bfcd24a9_2_4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Retrieve player’s data</a:t>
              </a:r>
              <a:endPara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6" name="Google Shape;186;g88bfcd24a9_2_4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g88bfcd24a9_2_45"/>
          <p:cNvSpPr/>
          <p:nvPr/>
        </p:nvSpPr>
        <p:spPr>
          <a:xfrm>
            <a:off x="1773232" y="3045491"/>
            <a:ext cx="27021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Fit data into our psychological analysis model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g88bfcd24a9_2_45"/>
          <p:cNvSpPr/>
          <p:nvPr/>
        </p:nvSpPr>
        <p:spPr>
          <a:xfrm>
            <a:off x="1773232" y="2133241"/>
            <a:ext cx="27021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Retrieve player’s data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g88bfcd24a9_2_45"/>
          <p:cNvSpPr/>
          <p:nvPr/>
        </p:nvSpPr>
        <p:spPr>
          <a:xfrm>
            <a:off x="729454" y="2943415"/>
            <a:ext cx="960900" cy="8949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1" sz="2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g88bfcd24a9_2_45"/>
          <p:cNvSpPr/>
          <p:nvPr/>
        </p:nvSpPr>
        <p:spPr>
          <a:xfrm>
            <a:off x="729454" y="2031090"/>
            <a:ext cx="960900" cy="8949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1" sz="2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8bfcd24a9_2_5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Football Teams Feedback</a:t>
            </a:r>
            <a:endParaRPr sz="2800"/>
          </a:p>
        </p:txBody>
      </p:sp>
      <p:grpSp>
        <p:nvGrpSpPr>
          <p:cNvPr id="196" name="Google Shape;196;g88bfcd24a9_2_53"/>
          <p:cNvGrpSpPr/>
          <p:nvPr/>
        </p:nvGrpSpPr>
        <p:grpSpPr>
          <a:xfrm>
            <a:off x="5632317" y="2027975"/>
            <a:ext cx="3305700" cy="3483050"/>
            <a:chOff x="5632317" y="1189775"/>
            <a:chExt cx="3305700" cy="3483050"/>
          </a:xfrm>
        </p:grpSpPr>
        <p:sp>
          <p:nvSpPr>
            <p:cNvPr id="197" name="Google Shape;197;g88bfcd24a9_2_53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Norwich City F.C.</a:t>
              </a: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8" name="Google Shape;198;g88bfcd24a9_2_53"/>
            <p:cNvSpPr txBox="1"/>
            <p:nvPr/>
          </p:nvSpPr>
          <p:spPr>
            <a:xfrm>
              <a:off x="6167075" y="2057125"/>
              <a:ext cx="26229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Lato"/>
                <a:buChar char="★"/>
              </a:pPr>
              <a:r>
                <a:rPr lang="en-US" sz="1600">
                  <a:latin typeface="Lato"/>
                  <a:ea typeface="Lato"/>
                  <a:cs typeface="Lato"/>
                  <a:sym typeface="Lato"/>
                </a:rPr>
                <a:t>Player’s interviews as source of information</a:t>
              </a:r>
              <a:endParaRPr sz="16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Lato"/>
                <a:ea typeface="Lato"/>
                <a:cs typeface="Lato"/>
                <a:sym typeface="La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600"/>
                <a:buFont typeface="Lato"/>
                <a:buChar char="★"/>
              </a:pPr>
              <a:r>
                <a:rPr lang="en-US" sz="1600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Lead scouts do social media research</a:t>
              </a:r>
              <a:endParaRPr sz="16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99" name="Google Shape;199;g88bfcd24a9_2_53"/>
          <p:cNvGrpSpPr/>
          <p:nvPr/>
        </p:nvGrpSpPr>
        <p:grpSpPr>
          <a:xfrm>
            <a:off x="0" y="2028189"/>
            <a:ext cx="3546900" cy="3482836"/>
            <a:chOff x="0" y="1189989"/>
            <a:chExt cx="3546900" cy="3482836"/>
          </a:xfrm>
        </p:grpSpPr>
        <p:sp>
          <p:nvSpPr>
            <p:cNvPr id="200" name="Google Shape;200;g88bfcd24a9_2_53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Aris Thessalonikis F.C.</a:t>
              </a: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1" name="Google Shape;201;g88bfcd24a9_2_53"/>
            <p:cNvSpPr txBox="1"/>
            <p:nvPr/>
          </p:nvSpPr>
          <p:spPr>
            <a:xfrm>
              <a:off x="331500" y="2057125"/>
              <a:ext cx="2560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600"/>
                <a:buFont typeface="Lato"/>
                <a:buChar char="★"/>
              </a:pPr>
              <a:r>
                <a:rPr lang="en-US" sz="1600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Psychological information is not enough</a:t>
              </a:r>
              <a:endParaRPr sz="16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Lato"/>
                <a:ea typeface="Lato"/>
                <a:cs typeface="Lato"/>
                <a:sym typeface="La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Lato"/>
                <a:buChar char="★"/>
              </a:pPr>
              <a:r>
                <a:rPr lang="en-US" sz="1600">
                  <a:latin typeface="Lato"/>
                  <a:ea typeface="Lato"/>
                  <a:cs typeface="Lato"/>
                  <a:sym typeface="Lato"/>
                </a:rPr>
                <a:t>Reach out to FIFPRO</a:t>
              </a:r>
              <a:endParaRPr sz="16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2" name="Google Shape;202;g88bfcd24a9_2_53"/>
          <p:cNvGrpSpPr/>
          <p:nvPr/>
        </p:nvGrpSpPr>
        <p:grpSpPr>
          <a:xfrm>
            <a:off x="2944204" y="2027975"/>
            <a:ext cx="3305700" cy="3483050"/>
            <a:chOff x="2944204" y="1189775"/>
            <a:chExt cx="3305700" cy="3483050"/>
          </a:xfrm>
        </p:grpSpPr>
        <p:sp>
          <p:nvSpPr>
            <p:cNvPr id="203" name="Google Shape;203;g88bfcd24a9_2_53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Women’s Greek National Team</a:t>
              </a: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4" name="Google Shape;204;g88bfcd24a9_2_53"/>
            <p:cNvSpPr txBox="1"/>
            <p:nvPr/>
          </p:nvSpPr>
          <p:spPr>
            <a:xfrm>
              <a:off x="3357700" y="2057125"/>
              <a:ext cx="23577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Lato"/>
                <a:buChar char="★"/>
              </a:pPr>
              <a:r>
                <a:rPr lang="en-US" sz="1600">
                  <a:latin typeface="Lato"/>
                  <a:ea typeface="Lato"/>
                  <a:cs typeface="Lato"/>
                  <a:sym typeface="Lato"/>
                </a:rPr>
                <a:t>Focus on </a:t>
              </a:r>
              <a:r>
                <a:rPr b="1" lang="en-US" sz="1600">
                  <a:latin typeface="Lato"/>
                  <a:ea typeface="Lato"/>
                  <a:cs typeface="Lato"/>
                  <a:sym typeface="Lato"/>
                </a:rPr>
                <a:t>unknown players</a:t>
              </a:r>
              <a:endParaRPr b="1" sz="16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Lato"/>
                <a:ea typeface="Lato"/>
                <a:cs typeface="Lato"/>
                <a:sym typeface="La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600"/>
                <a:buFont typeface="Lato"/>
                <a:buChar char="★"/>
              </a:pPr>
              <a:r>
                <a:rPr lang="en-US" sz="1600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Women’s football as a big market</a:t>
              </a:r>
              <a:endParaRPr sz="16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8bfcd24a9_2_14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Where will we focus?</a:t>
            </a:r>
            <a:endParaRPr/>
          </a:p>
        </p:txBody>
      </p:sp>
      <p:sp>
        <p:nvSpPr>
          <p:cNvPr id="210" name="Google Shape;210;g88bfcd24a9_2_143"/>
          <p:cNvSpPr/>
          <p:nvPr/>
        </p:nvSpPr>
        <p:spPr>
          <a:xfrm>
            <a:off x="2725325" y="27815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88bfcd24a9_2_143"/>
          <p:cNvSpPr/>
          <p:nvPr/>
        </p:nvSpPr>
        <p:spPr>
          <a:xfrm>
            <a:off x="964618" y="2282238"/>
            <a:ext cx="1016700" cy="1016700"/>
          </a:xfrm>
          <a:prstGeom prst="ellipse">
            <a:avLst/>
          </a:prstGeom>
          <a:noFill/>
          <a:ln cap="flat" cmpd="sng" w="38100">
            <a:solidFill>
              <a:srgbClr val="155B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88bfcd24a9_2_143"/>
          <p:cNvSpPr txBox="1"/>
          <p:nvPr/>
        </p:nvSpPr>
        <p:spPr>
          <a:xfrm>
            <a:off x="618413" y="3413588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155B54"/>
                </a:solidFill>
                <a:latin typeface="Lato"/>
                <a:ea typeface="Lato"/>
                <a:cs typeface="Lato"/>
                <a:sym typeface="Lato"/>
              </a:rPr>
              <a:t>EU</a:t>
            </a:r>
            <a:endParaRPr b="1" sz="1900">
              <a:solidFill>
                <a:srgbClr val="155B5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g88bfcd24a9_2_143"/>
          <p:cNvSpPr txBox="1"/>
          <p:nvPr/>
        </p:nvSpPr>
        <p:spPr>
          <a:xfrm>
            <a:off x="665900" y="3727350"/>
            <a:ext cx="16140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36 Leagues</a:t>
            </a:r>
            <a:endParaRPr sz="16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+10,000 Teams</a:t>
            </a:r>
            <a:endParaRPr sz="16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g88bfcd24a9_2_143"/>
          <p:cNvSpPr/>
          <p:nvPr/>
        </p:nvSpPr>
        <p:spPr>
          <a:xfrm>
            <a:off x="4063652" y="2282238"/>
            <a:ext cx="1016700" cy="1016700"/>
          </a:xfrm>
          <a:prstGeom prst="ellipse">
            <a:avLst/>
          </a:prstGeom>
          <a:noFill/>
          <a:ln cap="flat" cmpd="sng" w="38100">
            <a:solidFill>
              <a:srgbClr val="1D7E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88bfcd24a9_2_143"/>
          <p:cNvSpPr txBox="1"/>
          <p:nvPr/>
        </p:nvSpPr>
        <p:spPr>
          <a:xfrm>
            <a:off x="3719088" y="3413600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1D7E74"/>
                </a:solidFill>
                <a:latin typeface="Lato"/>
                <a:ea typeface="Lato"/>
                <a:cs typeface="Lato"/>
                <a:sym typeface="Lato"/>
              </a:rPr>
              <a:t>World</a:t>
            </a:r>
            <a:endParaRPr b="1" sz="1900">
              <a:solidFill>
                <a:srgbClr val="1D7E7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g88bfcd24a9_2_143"/>
          <p:cNvSpPr/>
          <p:nvPr/>
        </p:nvSpPr>
        <p:spPr>
          <a:xfrm>
            <a:off x="7162670" y="2271246"/>
            <a:ext cx="1016700" cy="10167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88bfcd24a9_2_143"/>
          <p:cNvSpPr txBox="1"/>
          <p:nvPr/>
        </p:nvSpPr>
        <p:spPr>
          <a:xfrm>
            <a:off x="6796813" y="3413588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Other Sports</a:t>
            </a:r>
            <a:endParaRPr b="1"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g88bfcd24a9_2_143"/>
          <p:cNvSpPr/>
          <p:nvPr/>
        </p:nvSpPr>
        <p:spPr>
          <a:xfrm>
            <a:off x="5824363" y="27815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g88bfcd24a9_2_143"/>
          <p:cNvPicPr preferRelativeResize="0"/>
          <p:nvPr/>
        </p:nvPicPr>
        <p:blipFill rotWithShape="1">
          <a:blip r:embed="rId3">
            <a:alphaModFix/>
          </a:blip>
          <a:srcRect b="16324" l="0" r="0" t="0"/>
          <a:stretch/>
        </p:blipFill>
        <p:spPr>
          <a:xfrm>
            <a:off x="3824638" y="2154250"/>
            <a:ext cx="1494726" cy="1250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88bfcd24a9_2_143"/>
          <p:cNvPicPr preferRelativeResize="0"/>
          <p:nvPr/>
        </p:nvPicPr>
        <p:blipFill rotWithShape="1">
          <a:blip r:embed="rId4">
            <a:alphaModFix/>
          </a:blip>
          <a:srcRect b="15081" l="0" r="0" t="0"/>
          <a:stretch/>
        </p:blipFill>
        <p:spPr>
          <a:xfrm>
            <a:off x="7236850" y="2431275"/>
            <a:ext cx="868350" cy="737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88bfcd24a9_2_143"/>
          <p:cNvSpPr txBox="1"/>
          <p:nvPr/>
        </p:nvSpPr>
        <p:spPr>
          <a:xfrm>
            <a:off x="3755175" y="3727350"/>
            <a:ext cx="16140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208</a:t>
            </a:r>
            <a:r>
              <a:rPr lang="en-US" sz="16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Leagues</a:t>
            </a:r>
            <a:endParaRPr sz="16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+26,000 Teams</a:t>
            </a:r>
            <a:endParaRPr sz="16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g88bfcd24a9_2_143"/>
          <p:cNvSpPr txBox="1"/>
          <p:nvPr/>
        </p:nvSpPr>
        <p:spPr>
          <a:xfrm>
            <a:off x="6867400" y="3574925"/>
            <a:ext cx="1614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∞</a:t>
            </a:r>
            <a:endParaRPr sz="45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g88bfcd24a9_2_143"/>
          <p:cNvSpPr txBox="1"/>
          <p:nvPr/>
        </p:nvSpPr>
        <p:spPr>
          <a:xfrm>
            <a:off x="427625" y="4692100"/>
            <a:ext cx="43002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Lato"/>
                <a:ea typeface="Lato"/>
                <a:cs typeface="Lato"/>
                <a:sym typeface="Lato"/>
              </a:rPr>
              <a:t>*FIFA members (fifa.com)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4" name="Google Shape;224;g88bfcd24a9_2_143"/>
          <p:cNvPicPr preferRelativeResize="0"/>
          <p:nvPr/>
        </p:nvPicPr>
        <p:blipFill rotWithShape="1">
          <a:blip r:embed="rId5">
            <a:alphaModFix/>
          </a:blip>
          <a:srcRect b="-19" l="0" r="0" t="20"/>
          <a:stretch/>
        </p:blipFill>
        <p:spPr>
          <a:xfrm>
            <a:off x="975400" y="2282250"/>
            <a:ext cx="1005900" cy="1016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8bfcd24a9_2_80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are our competitors?</a:t>
            </a:r>
            <a:endParaRPr/>
          </a:p>
        </p:txBody>
      </p:sp>
      <p:sp>
        <p:nvSpPr>
          <p:cNvPr id="230" name="Google Shape;230;g88bfcd24a9_2_807"/>
          <p:cNvSpPr txBox="1"/>
          <p:nvPr/>
        </p:nvSpPr>
        <p:spPr>
          <a:xfrm>
            <a:off x="1069100" y="2078775"/>
            <a:ext cx="3040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Football Scouting Apps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g88bfcd24a9_2_807"/>
          <p:cNvSpPr txBox="1"/>
          <p:nvPr/>
        </p:nvSpPr>
        <p:spPr>
          <a:xfrm>
            <a:off x="5024700" y="2078775"/>
            <a:ext cx="3040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Psychological</a:t>
            </a:r>
            <a:r>
              <a:rPr b="1" lang="en-US" sz="16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Scouting Apps </a:t>
            </a:r>
            <a:endParaRPr b="1" sz="16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2" name="Google Shape;232;g88bfcd24a9_2_8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3921" y="2702750"/>
            <a:ext cx="1422354" cy="17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88bfcd24a9_2_8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000" y="2778975"/>
            <a:ext cx="765850" cy="76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88bfcd24a9_2_807"/>
          <p:cNvPicPr preferRelativeResize="0"/>
          <p:nvPr/>
        </p:nvPicPr>
        <p:blipFill rotWithShape="1">
          <a:blip r:embed="rId5">
            <a:alphaModFix/>
          </a:blip>
          <a:srcRect b="10" l="0" r="-20" t="0"/>
          <a:stretch/>
        </p:blipFill>
        <p:spPr>
          <a:xfrm>
            <a:off x="1486950" y="3675900"/>
            <a:ext cx="765900" cy="765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35" name="Google Shape;235;g88bfcd24a9_2_8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8725" y="2778950"/>
            <a:ext cx="1134600" cy="765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36" name="Google Shape;236;g88bfcd24a9_2_8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4325" y="3675900"/>
            <a:ext cx="765850" cy="76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88bfcd24a9_2_8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43862" y="2778950"/>
            <a:ext cx="920547" cy="7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